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5143500" cx="9144000"/>
  <p:notesSz cx="6858000" cy="9144000"/>
  <p:embeddedFontLst>
    <p:embeddedFont>
      <p:font typeface="Proxima Nova"/>
      <p:regular r:id="rId18"/>
      <p:bold r:id="rId19"/>
      <p:italic r:id="rId20"/>
      <p:boldItalic r:id="rId21"/>
    </p:embeddedFont>
    <p:embeddedFont>
      <p:font typeface="Montserrat"/>
      <p:regular r:id="rId22"/>
      <p:bold r:id="rId23"/>
      <p:italic r:id="rId24"/>
      <p:boldItalic r:id="rId25"/>
    </p:embeddedFont>
    <p:embeddedFont>
      <p:font typeface="Luckiest Guy"/>
      <p:regular r:id="rId26"/>
    </p:embeddedFont>
    <p:embeddedFont>
      <p:font typeface="Alfa Slab One"/>
      <p:regular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roximaNova-italic.fntdata"/><Relationship Id="rId22" Type="http://schemas.openxmlformats.org/officeDocument/2006/relationships/font" Target="fonts/Montserrat-regular.fntdata"/><Relationship Id="rId21" Type="http://schemas.openxmlformats.org/officeDocument/2006/relationships/font" Target="fonts/ProximaNova-boldItalic.fntdata"/><Relationship Id="rId24" Type="http://schemas.openxmlformats.org/officeDocument/2006/relationships/font" Target="fonts/Montserrat-italic.fntdata"/><Relationship Id="rId23" Type="http://schemas.openxmlformats.org/officeDocument/2006/relationships/font" Target="fonts/Montserrat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LuckiestGuy-regular.fntdata"/><Relationship Id="rId25" Type="http://schemas.openxmlformats.org/officeDocument/2006/relationships/font" Target="fonts/Montserrat-boldItalic.fntdata"/><Relationship Id="rId27" Type="http://schemas.openxmlformats.org/officeDocument/2006/relationships/font" Target="fonts/AlfaSlabOne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font" Target="fonts/ProximaNova-bold.fntdata"/><Relationship Id="rId18" Type="http://schemas.openxmlformats.org/officeDocument/2006/relationships/font" Target="fonts/ProximaNova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04d8a2279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04d8a2279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f8f446200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f8f446200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200"/>
              <a:buFont typeface="Montserrat"/>
              <a:buChar char="❖"/>
            </a:pPr>
            <a:r>
              <a:rPr lang="en" sz="2200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Experiential Learning</a:t>
            </a:r>
            <a:endParaRPr sz="2200">
              <a:solidFill>
                <a:srgbClr val="0B539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200"/>
              <a:buFont typeface="Montserrat"/>
              <a:buChar char="❖"/>
            </a:pPr>
            <a:r>
              <a:rPr lang="en" sz="2200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Professional Immersion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f8f446200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f8f446200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200"/>
              <a:buFont typeface="Montserrat"/>
              <a:buChar char="❖"/>
            </a:pPr>
            <a:r>
              <a:rPr lang="en" sz="2200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Social Events</a:t>
            </a:r>
            <a:endParaRPr sz="1400">
              <a:solidFill>
                <a:srgbClr val="0B5394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200"/>
              <a:buFont typeface="Montserrat"/>
              <a:buChar char="❖"/>
            </a:pPr>
            <a:r>
              <a:rPr lang="en" sz="2200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Raise Money for Charity</a:t>
            </a:r>
            <a:endParaRPr sz="1400">
              <a:solidFill>
                <a:srgbClr val="0B5394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200"/>
              <a:buFont typeface="Montserrat"/>
              <a:buChar char="❖"/>
            </a:pPr>
            <a:r>
              <a:rPr lang="en" sz="2200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Build Future Business Connections</a:t>
            </a:r>
            <a:endParaRPr sz="1400">
              <a:solidFill>
                <a:srgbClr val="0B5394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200"/>
              <a:buFont typeface="Montserrat"/>
              <a:buChar char="❖"/>
            </a:pPr>
            <a:r>
              <a:rPr lang="en" sz="2200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Scholarships</a:t>
            </a:r>
            <a:endParaRPr sz="1400">
              <a:solidFill>
                <a:srgbClr val="0B5394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200"/>
              <a:buFont typeface="Montserrat"/>
              <a:buChar char="❖"/>
            </a:pPr>
            <a:r>
              <a:rPr lang="en" sz="2200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Enhance Your Knowledge and Skills in Business and Marketing</a:t>
            </a:r>
            <a:endParaRPr sz="2200">
              <a:solidFill>
                <a:srgbClr val="0B539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200"/>
              <a:buFont typeface="Montserrat"/>
              <a:buChar char="❖"/>
            </a:pPr>
            <a:r>
              <a:rPr lang="en" sz="2200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Meet New People</a:t>
            </a:r>
            <a:endParaRPr sz="1400">
              <a:solidFill>
                <a:srgbClr val="0B5394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200"/>
              <a:buFont typeface="Montserrat"/>
              <a:buChar char="❖"/>
            </a:pPr>
            <a:r>
              <a:rPr lang="en" sz="2200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Travel to Exciting Places</a:t>
            </a:r>
            <a:endParaRPr sz="1400">
              <a:solidFill>
                <a:srgbClr val="0B5394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200"/>
              <a:buFont typeface="Montserrat"/>
              <a:buChar char="❖"/>
            </a:pPr>
            <a:r>
              <a:rPr lang="en" sz="2200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Win Awards and Trophies</a:t>
            </a:r>
            <a:endParaRPr sz="2200">
              <a:solidFill>
                <a:srgbClr val="0B539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05a26fa0e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05a26fa0e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4d4adf1a96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4d4adf1a96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04d8a2279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04d8a2279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ee80c1f4a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ee80c1f4a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05a26fa0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05a26fa0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04d8a2279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04d8a2279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05a26fa0e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05a26fa0e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04d8a2279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04d8a2279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04d8a2279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04d8a2279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game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20" Type="http://schemas.openxmlformats.org/officeDocument/2006/relationships/image" Target="../media/image29.png"/><Relationship Id="rId22" Type="http://schemas.openxmlformats.org/officeDocument/2006/relationships/image" Target="../media/image38.png"/><Relationship Id="rId21" Type="http://schemas.openxmlformats.org/officeDocument/2006/relationships/image" Target="../media/image61.jpg"/><Relationship Id="rId24" Type="http://schemas.openxmlformats.org/officeDocument/2006/relationships/image" Target="../media/image48.png"/><Relationship Id="rId23" Type="http://schemas.openxmlformats.org/officeDocument/2006/relationships/image" Target="../media/image59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Relationship Id="rId4" Type="http://schemas.openxmlformats.org/officeDocument/2006/relationships/image" Target="../media/image46.jpg"/><Relationship Id="rId9" Type="http://schemas.openxmlformats.org/officeDocument/2006/relationships/image" Target="../media/image49.jpg"/><Relationship Id="rId26" Type="http://schemas.openxmlformats.org/officeDocument/2006/relationships/image" Target="../media/image31.png"/><Relationship Id="rId25" Type="http://schemas.openxmlformats.org/officeDocument/2006/relationships/image" Target="../media/image50.jpg"/><Relationship Id="rId27" Type="http://schemas.openxmlformats.org/officeDocument/2006/relationships/image" Target="../media/image27.png"/><Relationship Id="rId5" Type="http://schemas.openxmlformats.org/officeDocument/2006/relationships/image" Target="../media/image33.jpg"/><Relationship Id="rId6" Type="http://schemas.openxmlformats.org/officeDocument/2006/relationships/image" Target="../media/image45.jpg"/><Relationship Id="rId7" Type="http://schemas.openxmlformats.org/officeDocument/2006/relationships/image" Target="../media/image53.jpg"/><Relationship Id="rId8" Type="http://schemas.openxmlformats.org/officeDocument/2006/relationships/image" Target="../media/image57.jpg"/><Relationship Id="rId11" Type="http://schemas.openxmlformats.org/officeDocument/2006/relationships/image" Target="../media/image52.jpg"/><Relationship Id="rId10" Type="http://schemas.openxmlformats.org/officeDocument/2006/relationships/image" Target="../media/image54.jpg"/><Relationship Id="rId13" Type="http://schemas.openxmlformats.org/officeDocument/2006/relationships/image" Target="../media/image20.png"/><Relationship Id="rId12" Type="http://schemas.openxmlformats.org/officeDocument/2006/relationships/image" Target="../media/image22.png"/><Relationship Id="rId15" Type="http://schemas.openxmlformats.org/officeDocument/2006/relationships/image" Target="../media/image51.jpg"/><Relationship Id="rId14" Type="http://schemas.openxmlformats.org/officeDocument/2006/relationships/image" Target="../media/image21.png"/><Relationship Id="rId17" Type="http://schemas.openxmlformats.org/officeDocument/2006/relationships/image" Target="../media/image60.jpg"/><Relationship Id="rId16" Type="http://schemas.openxmlformats.org/officeDocument/2006/relationships/image" Target="../media/image23.png"/><Relationship Id="rId19" Type="http://schemas.openxmlformats.org/officeDocument/2006/relationships/image" Target="../media/image58.jpg"/><Relationship Id="rId18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jpg"/><Relationship Id="rId4" Type="http://schemas.openxmlformats.org/officeDocument/2006/relationships/image" Target="../media/image32.jpg"/><Relationship Id="rId9" Type="http://schemas.openxmlformats.org/officeDocument/2006/relationships/image" Target="../media/image47.png"/><Relationship Id="rId5" Type="http://schemas.openxmlformats.org/officeDocument/2006/relationships/image" Target="../media/image34.jpg"/><Relationship Id="rId6" Type="http://schemas.openxmlformats.org/officeDocument/2006/relationships/image" Target="../media/image36.jpg"/><Relationship Id="rId7" Type="http://schemas.openxmlformats.org/officeDocument/2006/relationships/image" Target="../media/image43.jpg"/><Relationship Id="rId8" Type="http://schemas.openxmlformats.org/officeDocument/2006/relationships/image" Target="../media/image39.jpg"/><Relationship Id="rId11" Type="http://schemas.openxmlformats.org/officeDocument/2006/relationships/image" Target="../media/image44.jpg"/><Relationship Id="rId10" Type="http://schemas.openxmlformats.org/officeDocument/2006/relationships/image" Target="../media/image41.jpg"/><Relationship Id="rId12" Type="http://schemas.openxmlformats.org/officeDocument/2006/relationships/image" Target="../media/image4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5.png"/><Relationship Id="rId4" Type="http://schemas.openxmlformats.org/officeDocument/2006/relationships/image" Target="../media/image40.png"/><Relationship Id="rId5" Type="http://schemas.openxmlformats.org/officeDocument/2006/relationships/image" Target="../media/image3.jpg"/><Relationship Id="rId6" Type="http://schemas.openxmlformats.org/officeDocument/2006/relationships/image" Target="../media/image11.jpg"/><Relationship Id="rId7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image" Target="../media/image1.png"/><Relationship Id="rId5" Type="http://schemas.openxmlformats.org/officeDocument/2006/relationships/image" Target="../media/image37.png"/><Relationship Id="rId6" Type="http://schemas.openxmlformats.org/officeDocument/2006/relationships/image" Target="../media/image19.png"/><Relationship Id="rId7" Type="http://schemas.openxmlformats.org/officeDocument/2006/relationships/image" Target="../media/image6.jpg"/><Relationship Id="rId8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6.png"/><Relationship Id="rId4" Type="http://schemas.openxmlformats.org/officeDocument/2006/relationships/image" Target="../media/image55.png"/><Relationship Id="rId11" Type="http://schemas.openxmlformats.org/officeDocument/2006/relationships/image" Target="../media/image7.png"/><Relationship Id="rId10" Type="http://schemas.openxmlformats.org/officeDocument/2006/relationships/image" Target="../media/image9.png"/><Relationship Id="rId9" Type="http://schemas.openxmlformats.org/officeDocument/2006/relationships/image" Target="../media/image5.pn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8.jpg"/><Relationship Id="rId8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Relationship Id="rId4" Type="http://schemas.openxmlformats.org/officeDocument/2006/relationships/image" Target="../media/image13.jpg"/><Relationship Id="rId5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Welcome Future Greyhounds!</a:t>
            </a:r>
            <a:endParaRPr sz="3600"/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3165827"/>
            <a:ext cx="8520600" cy="16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lfa Slab One"/>
                <a:ea typeface="Alfa Slab One"/>
                <a:cs typeface="Alfa Slab One"/>
                <a:sym typeface="Alfa Slab One"/>
              </a:rPr>
              <a:t>Career &amp; Technical Education (CTE)</a:t>
            </a:r>
            <a:endParaRPr>
              <a:latin typeface="Alfa Slab One"/>
              <a:ea typeface="Alfa Slab One"/>
              <a:cs typeface="Alfa Slab One"/>
              <a:sym typeface="Alfa Slab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1 Practical Art Credit Required for Graduation</a:t>
            </a:r>
            <a:endParaRPr i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(½ credit from Personal Finance-Jr/Sr year)</a:t>
            </a:r>
            <a:endParaRPr sz="1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/>
          <p:nvPr>
            <p:ph type="title"/>
          </p:nvPr>
        </p:nvSpPr>
        <p:spPr>
          <a:xfrm>
            <a:off x="0" y="426900"/>
            <a:ext cx="4554900" cy="155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Business,  Marketing, and Entrepreneurship</a:t>
            </a:r>
            <a:endParaRPr sz="3600"/>
          </a:p>
        </p:txBody>
      </p:sp>
      <p:sp>
        <p:nvSpPr>
          <p:cNvPr id="136" name="Google Shape;136;p22"/>
          <p:cNvSpPr txBox="1"/>
          <p:nvPr>
            <p:ph idx="1" type="subTitle"/>
          </p:nvPr>
        </p:nvSpPr>
        <p:spPr>
          <a:xfrm>
            <a:off x="265500" y="2032425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Mr. Justin Hildebrand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Mr. Ty Cochran</a:t>
            </a:r>
            <a:endParaRPr/>
          </a:p>
        </p:txBody>
      </p:sp>
      <p:sp>
        <p:nvSpPr>
          <p:cNvPr id="137" name="Google Shape;137;p22"/>
          <p:cNvSpPr txBox="1"/>
          <p:nvPr>
            <p:ph idx="2" type="body"/>
          </p:nvPr>
        </p:nvSpPr>
        <p:spPr>
          <a:xfrm>
            <a:off x="4695300" y="190800"/>
            <a:ext cx="42894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Courses Available</a:t>
            </a:r>
            <a:endParaRPr b="1" u="sng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3"/>
                </a:solidFill>
              </a:rPr>
              <a:t>Intro to Business (9-12)</a:t>
            </a:r>
            <a:endParaRPr b="1">
              <a:solidFill>
                <a:schemeClr val="accent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3"/>
                </a:solidFill>
              </a:rPr>
              <a:t>Business and Personal Law (9-12)</a:t>
            </a:r>
            <a:endParaRPr b="1">
              <a:solidFill>
                <a:schemeClr val="accent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Business Management (10-12)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Financial Computerized Accounting (10-12)</a:t>
            </a:r>
            <a:br>
              <a:rPr lang="en"/>
            </a:br>
            <a:r>
              <a:rPr lang="en"/>
              <a:t>Personal Finance (GRAD REQUIREMENT) (11-12)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Marketing I (10-12)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Marketing II (10-12)</a:t>
            </a:r>
            <a:br>
              <a:rPr lang="en"/>
            </a:br>
            <a:r>
              <a:rPr lang="en"/>
              <a:t>Marketing Research (zero hour) (11-12)</a:t>
            </a:r>
            <a:br>
              <a:rPr lang="en"/>
            </a:br>
            <a:r>
              <a:rPr lang="en"/>
              <a:t>Small Business Enterprise (zero hour) (11-12)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Business and Entrepreneurship: The Clayton Catalyst (11-12)</a:t>
            </a:r>
            <a:endParaRPr/>
          </a:p>
        </p:txBody>
      </p:sp>
      <p:pic>
        <p:nvPicPr>
          <p:cNvPr id="138" name="Google Shape;1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663" y="3008925"/>
            <a:ext cx="929325" cy="929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2"/>
          <p:cNvSpPr txBox="1"/>
          <p:nvPr/>
        </p:nvSpPr>
        <p:spPr>
          <a:xfrm>
            <a:off x="317763" y="4084325"/>
            <a:ext cx="17451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uckiest Guy"/>
                <a:ea typeface="Luckiest Guy"/>
                <a:cs typeface="Luckiest Guy"/>
                <a:sym typeface="Luckiest Guy"/>
              </a:rPr>
              <a:t>@mrhildeteaches</a:t>
            </a:r>
            <a:endParaRPr>
              <a:latin typeface="Luckiest Guy"/>
              <a:ea typeface="Luckiest Guy"/>
              <a:cs typeface="Luckiest Guy"/>
              <a:sym typeface="Luckiest Gu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uckiest Guy"/>
                <a:ea typeface="Luckiest Guy"/>
                <a:cs typeface="Luckiest Guy"/>
                <a:sym typeface="Luckiest Guy"/>
              </a:rPr>
              <a:t>@clayton.deca</a:t>
            </a:r>
            <a:endParaRPr>
              <a:latin typeface="Luckiest Guy"/>
              <a:ea typeface="Luckiest Guy"/>
              <a:cs typeface="Luckiest Guy"/>
              <a:sym typeface="Luckiest Guy"/>
            </a:endParaRPr>
          </a:p>
        </p:txBody>
      </p:sp>
      <p:pic>
        <p:nvPicPr>
          <p:cNvPr id="140" name="Google Shape;14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0600" y="3035098"/>
            <a:ext cx="876975" cy="87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2"/>
          <p:cNvSpPr txBox="1"/>
          <p:nvPr/>
        </p:nvSpPr>
        <p:spPr>
          <a:xfrm>
            <a:off x="2359749" y="4084325"/>
            <a:ext cx="18987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uckiest Guy"/>
                <a:ea typeface="Luckiest Guy"/>
                <a:cs typeface="Luckiest Guy"/>
                <a:sym typeface="Luckiest Guy"/>
              </a:rPr>
              <a:t>@mrhildeteaches</a:t>
            </a:r>
            <a:endParaRPr>
              <a:latin typeface="Luckiest Guy"/>
              <a:ea typeface="Luckiest Guy"/>
              <a:cs typeface="Luckiest Guy"/>
              <a:sym typeface="Luckiest Gu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uckiest Guy"/>
                <a:ea typeface="Luckiest Guy"/>
                <a:cs typeface="Luckiest Guy"/>
                <a:sym typeface="Luckiest Guy"/>
              </a:rPr>
              <a:t>@greyhound_deca</a:t>
            </a:r>
            <a:endParaRPr>
              <a:latin typeface="Luckiest Guy"/>
              <a:ea typeface="Luckiest Guy"/>
              <a:cs typeface="Luckiest Guy"/>
              <a:sym typeface="Luckiest Gu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9850" y="-11"/>
            <a:ext cx="1819625" cy="97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3"/>
          <p:cNvPicPr preferRelativeResize="0"/>
          <p:nvPr/>
        </p:nvPicPr>
        <p:blipFill rotWithShape="1">
          <a:blip r:embed="rId4">
            <a:alphaModFix/>
          </a:blip>
          <a:srcRect b="0" l="0" r="0" t="13449"/>
          <a:stretch/>
        </p:blipFill>
        <p:spPr>
          <a:xfrm>
            <a:off x="-53975" y="2363379"/>
            <a:ext cx="2351324" cy="1526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3"/>
          <p:cNvPicPr preferRelativeResize="0"/>
          <p:nvPr/>
        </p:nvPicPr>
        <p:blipFill rotWithShape="1">
          <a:blip r:embed="rId5">
            <a:alphaModFix/>
          </a:blip>
          <a:srcRect b="5555" l="14132" r="14525" t="18131"/>
          <a:stretch/>
        </p:blipFill>
        <p:spPr>
          <a:xfrm>
            <a:off x="1811350" y="3368883"/>
            <a:ext cx="1236482" cy="176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3"/>
          <p:cNvSpPr txBox="1"/>
          <p:nvPr/>
        </p:nvSpPr>
        <p:spPr>
          <a:xfrm>
            <a:off x="167225" y="829225"/>
            <a:ext cx="4412400" cy="36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200"/>
              <a:buFont typeface="Montserrat"/>
              <a:buChar char="❖"/>
            </a:pPr>
            <a:r>
              <a:rPr lang="en" sz="2200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Business Partner Projects</a:t>
            </a:r>
            <a:endParaRPr sz="2200">
              <a:solidFill>
                <a:srgbClr val="0B539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200"/>
              <a:buFont typeface="Montserrat"/>
              <a:buChar char="❖"/>
            </a:pPr>
            <a:r>
              <a:rPr lang="en" sz="2200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Site Visits</a:t>
            </a:r>
            <a:endParaRPr sz="2200">
              <a:solidFill>
                <a:srgbClr val="0B539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200"/>
              <a:buFont typeface="Montserrat"/>
              <a:buChar char="❖"/>
            </a:pPr>
            <a:r>
              <a:rPr lang="en" sz="2200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Pitch Competition</a:t>
            </a:r>
            <a:endParaRPr sz="2200">
              <a:solidFill>
                <a:srgbClr val="0B539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200"/>
              <a:buFont typeface="Montserrat"/>
              <a:buChar char="❖"/>
            </a:pPr>
            <a:r>
              <a:rPr lang="en" sz="2200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Internships</a:t>
            </a:r>
            <a:endParaRPr sz="2200">
              <a:solidFill>
                <a:srgbClr val="0B539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0" name="Google Shape;15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80838" y="3795425"/>
            <a:ext cx="1757670" cy="131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3"/>
          <p:cNvSpPr txBox="1"/>
          <p:nvPr>
            <p:ph type="title"/>
          </p:nvPr>
        </p:nvSpPr>
        <p:spPr>
          <a:xfrm>
            <a:off x="319625" y="198763"/>
            <a:ext cx="276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Clayton</a:t>
            </a:r>
            <a:endParaRPr/>
          </a:p>
        </p:txBody>
      </p:sp>
      <p:pic>
        <p:nvPicPr>
          <p:cNvPr id="152" name="Google Shape;152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45088" y="-76200"/>
            <a:ext cx="2351324" cy="176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64600" y="2300224"/>
            <a:ext cx="2203465" cy="165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3"/>
          <p:cNvPicPr preferRelativeResize="0"/>
          <p:nvPr/>
        </p:nvPicPr>
        <p:blipFill rotWithShape="1">
          <a:blip r:embed="rId9">
            <a:alphaModFix/>
          </a:blip>
          <a:srcRect b="0" l="0" r="0" t="14427"/>
          <a:stretch/>
        </p:blipFill>
        <p:spPr>
          <a:xfrm>
            <a:off x="7126125" y="3787412"/>
            <a:ext cx="2079050" cy="133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 rotWithShape="1">
          <a:blip r:embed="rId10">
            <a:alphaModFix/>
          </a:blip>
          <a:srcRect b="0" l="0" r="0" t="25144"/>
          <a:stretch/>
        </p:blipFill>
        <p:spPr>
          <a:xfrm>
            <a:off x="-1001625" y="3424329"/>
            <a:ext cx="2943724" cy="165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223950" y="2399049"/>
            <a:ext cx="1939926" cy="145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126125" y="4604244"/>
            <a:ext cx="2079049" cy="51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-53975" y="2423935"/>
            <a:ext cx="993597" cy="69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472825" y="3053550"/>
            <a:ext cx="798725" cy="284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3"/>
          <p:cNvPicPr preferRelativeResize="0"/>
          <p:nvPr/>
        </p:nvPicPr>
        <p:blipFill rotWithShape="1">
          <a:blip r:embed="rId15">
            <a:alphaModFix/>
          </a:blip>
          <a:srcRect b="0" l="0" r="0" t="15462"/>
          <a:stretch/>
        </p:blipFill>
        <p:spPr>
          <a:xfrm>
            <a:off x="4805750" y="1080812"/>
            <a:ext cx="2079050" cy="1318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612301" y="1885546"/>
            <a:ext cx="798725" cy="609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 rotWithShape="1">
          <a:blip r:embed="rId17">
            <a:alphaModFix/>
          </a:blip>
          <a:srcRect b="3452" l="5266" r="8108" t="16077"/>
          <a:stretch/>
        </p:blipFill>
        <p:spPr>
          <a:xfrm>
            <a:off x="4579650" y="3424325"/>
            <a:ext cx="2531261" cy="176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3"/>
          <p:cNvPicPr preferRelativeResize="0"/>
          <p:nvPr/>
        </p:nvPicPr>
        <p:blipFill rotWithShape="1">
          <a:blip r:embed="rId18">
            <a:alphaModFix/>
          </a:blip>
          <a:srcRect b="7928" l="0" r="0" t="17760"/>
          <a:stretch/>
        </p:blipFill>
        <p:spPr>
          <a:xfrm>
            <a:off x="6045425" y="4382629"/>
            <a:ext cx="913075" cy="678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3"/>
          <p:cNvPicPr preferRelativeResize="0"/>
          <p:nvPr/>
        </p:nvPicPr>
        <p:blipFill rotWithShape="1">
          <a:blip r:embed="rId19">
            <a:alphaModFix/>
          </a:blip>
          <a:srcRect b="10465" l="12064" r="6799" t="33627"/>
          <a:stretch/>
        </p:blipFill>
        <p:spPr>
          <a:xfrm>
            <a:off x="4718938" y="12"/>
            <a:ext cx="2380288" cy="123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/>
          <p:cNvPicPr preferRelativeResize="0"/>
          <p:nvPr/>
        </p:nvPicPr>
        <p:blipFill rotWithShape="1">
          <a:blip r:embed="rId20">
            <a:alphaModFix/>
          </a:blip>
          <a:srcRect b="38641" l="0" r="0" t="34384"/>
          <a:stretch/>
        </p:blipFill>
        <p:spPr>
          <a:xfrm>
            <a:off x="5223950" y="825525"/>
            <a:ext cx="1575413" cy="42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3"/>
          <p:cNvPicPr preferRelativeResize="0"/>
          <p:nvPr/>
        </p:nvPicPr>
        <p:blipFill rotWithShape="1">
          <a:blip r:embed="rId21">
            <a:alphaModFix/>
          </a:blip>
          <a:srcRect b="12740" l="0" r="0" t="17407"/>
          <a:stretch/>
        </p:blipFill>
        <p:spPr>
          <a:xfrm>
            <a:off x="6794388" y="1460075"/>
            <a:ext cx="2347909" cy="123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880850" y="3376473"/>
            <a:ext cx="1757649" cy="74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/>
          <p:cNvPicPr preferRelativeResize="0"/>
          <p:nvPr/>
        </p:nvPicPr>
        <p:blipFill rotWithShape="1">
          <a:blip r:embed="rId23">
            <a:alphaModFix/>
          </a:blip>
          <a:srcRect b="9369" l="8548" r="11188" t="10822"/>
          <a:stretch/>
        </p:blipFill>
        <p:spPr>
          <a:xfrm>
            <a:off x="3405475" y="1844502"/>
            <a:ext cx="2079050" cy="1550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3915025" y="2977349"/>
            <a:ext cx="1077750" cy="424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/>
          <p:cNvPicPr preferRelativeResize="0"/>
          <p:nvPr/>
        </p:nvPicPr>
        <p:blipFill rotWithShape="1">
          <a:blip r:embed="rId25">
            <a:alphaModFix/>
          </a:blip>
          <a:srcRect b="2964" l="11836" r="9149" t="25438"/>
          <a:stretch/>
        </p:blipFill>
        <p:spPr>
          <a:xfrm>
            <a:off x="1920150" y="2300226"/>
            <a:ext cx="1819631" cy="10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 rotWithShape="1">
          <a:blip r:embed="rId26">
            <a:alphaModFix/>
          </a:blip>
          <a:srcRect b="27782" l="30759" r="30260" t="26303"/>
          <a:stretch/>
        </p:blipFill>
        <p:spPr>
          <a:xfrm>
            <a:off x="2783020" y="2914041"/>
            <a:ext cx="798725" cy="410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2949963" y="4658968"/>
            <a:ext cx="1077750" cy="369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2225" y="228175"/>
            <a:ext cx="1931700" cy="144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4"/>
          <p:cNvSpPr txBox="1"/>
          <p:nvPr>
            <p:ph type="title"/>
          </p:nvPr>
        </p:nvSpPr>
        <p:spPr>
          <a:xfrm>
            <a:off x="311700" y="445025"/>
            <a:ext cx="387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DECA?</a:t>
            </a:r>
            <a:endParaRPr/>
          </a:p>
        </p:txBody>
      </p:sp>
      <p:sp>
        <p:nvSpPr>
          <p:cNvPr id="179" name="Google Shape;179;p24"/>
          <p:cNvSpPr txBox="1"/>
          <p:nvPr/>
        </p:nvSpPr>
        <p:spPr>
          <a:xfrm>
            <a:off x="159300" y="1474850"/>
            <a:ext cx="4249500" cy="36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200"/>
              <a:buFont typeface="Montserrat"/>
              <a:buChar char="❖"/>
            </a:pPr>
            <a:r>
              <a:rPr b="0" i="0" lang="en" sz="2200" u="none" cap="none" strike="noStrike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Social Events</a:t>
            </a:r>
            <a:endParaRPr>
              <a:solidFill>
                <a:srgbClr val="0B5394"/>
              </a:solidFill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200"/>
              <a:buFont typeface="Montserrat"/>
              <a:buChar char="❖"/>
            </a:pPr>
            <a:r>
              <a:rPr b="0" i="0" lang="en" sz="2200" u="none" cap="none" strike="noStrike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Raise Money </a:t>
            </a:r>
            <a:endParaRPr sz="2200">
              <a:solidFill>
                <a:srgbClr val="0B539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200"/>
              <a:buFont typeface="Montserrat"/>
              <a:buChar char="❖"/>
            </a:pPr>
            <a:r>
              <a:rPr b="0" i="0" lang="en" sz="2200" u="none" cap="none" strike="noStrike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Build </a:t>
            </a:r>
            <a:r>
              <a:rPr lang="en" sz="2200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a Network</a:t>
            </a:r>
            <a:endParaRPr>
              <a:solidFill>
                <a:srgbClr val="0B5394"/>
              </a:solidFill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200"/>
              <a:buFont typeface="Montserrat"/>
              <a:buChar char="❖"/>
            </a:pPr>
            <a:r>
              <a:rPr b="0" i="0" lang="en" sz="2200" u="none" cap="none" strike="noStrike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Scholarship</a:t>
            </a:r>
            <a:r>
              <a:rPr lang="en" sz="2200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s</a:t>
            </a:r>
            <a:endParaRPr>
              <a:solidFill>
                <a:srgbClr val="0B5394"/>
              </a:solidFill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200"/>
              <a:buFont typeface="Montserrat"/>
              <a:buChar char="❖"/>
            </a:pPr>
            <a:r>
              <a:rPr b="0" i="0" lang="en" sz="2200" u="none" cap="none" strike="noStrike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Enhance Your Knowledge and Skills in Business and Marketing</a:t>
            </a:r>
            <a:endParaRPr b="0" i="0" sz="2200" u="none" cap="none" strike="noStrike">
              <a:solidFill>
                <a:srgbClr val="0B539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200"/>
              <a:buFont typeface="Montserrat"/>
              <a:buChar char="❖"/>
            </a:pPr>
            <a:r>
              <a:rPr lang="en" sz="2200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Meet New People</a:t>
            </a:r>
            <a:endParaRPr>
              <a:solidFill>
                <a:srgbClr val="0B5394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200"/>
              <a:buFont typeface="Montserrat"/>
              <a:buChar char="❖"/>
            </a:pPr>
            <a:r>
              <a:rPr lang="en" sz="2200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Travel to Exciting Places</a:t>
            </a:r>
            <a:endParaRPr>
              <a:solidFill>
                <a:srgbClr val="0B5394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200"/>
              <a:buFont typeface="Montserrat"/>
              <a:buChar char="❖"/>
            </a:pPr>
            <a:r>
              <a:rPr lang="en" sz="2200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Win Awards and Trophies</a:t>
            </a:r>
            <a:endParaRPr sz="2200">
              <a:solidFill>
                <a:srgbClr val="0B539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0" name="Google Shape;18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0503" y="2834498"/>
            <a:ext cx="2844225" cy="2133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37725" y="120505"/>
            <a:ext cx="1706350" cy="1279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2013" y="813875"/>
            <a:ext cx="2422500" cy="181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92750" y="1335138"/>
            <a:ext cx="2151250" cy="161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36500" y="3211625"/>
            <a:ext cx="2422500" cy="181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4"/>
          <p:cNvPicPr preferRelativeResize="0"/>
          <p:nvPr/>
        </p:nvPicPr>
        <p:blipFill rotWithShape="1">
          <a:blip r:embed="rId9">
            <a:alphaModFix/>
          </a:blip>
          <a:srcRect b="0" l="0" r="3614" t="0"/>
          <a:stretch/>
        </p:blipFill>
        <p:spPr>
          <a:xfrm>
            <a:off x="2069950" y="117750"/>
            <a:ext cx="3738175" cy="10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77425" y="1249650"/>
            <a:ext cx="1471475" cy="19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184100" y="2284774"/>
            <a:ext cx="1931700" cy="127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808125" y="1931875"/>
            <a:ext cx="1706346" cy="127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5"/>
          <p:cNvSpPr txBox="1"/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Any questions?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Where education meets 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the real world.</a:t>
            </a:r>
            <a:endParaRPr sz="3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Journalism</a:t>
            </a:r>
            <a:endParaRPr/>
          </a:p>
        </p:txBody>
      </p:sp>
      <p:sp>
        <p:nvSpPr>
          <p:cNvPr id="68" name="Google Shape;68;p15"/>
          <p:cNvSpPr txBox="1"/>
          <p:nvPr>
            <p:ph idx="1" type="subTitle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Mrs. Erin Sucher-O’Grady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Dr. Marci Pieper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Mr. Justin Seiwell </a:t>
            </a:r>
            <a:endParaRPr/>
          </a:p>
        </p:txBody>
      </p:sp>
      <p:sp>
        <p:nvSpPr>
          <p:cNvPr id="69" name="Google Shape;69;p15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9900"/>
                </a:solidFill>
              </a:rPr>
              <a:t>Video Production (9-12)</a:t>
            </a:r>
            <a:endParaRPr b="1" sz="1600"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9900"/>
                </a:solidFill>
              </a:rPr>
              <a:t>Yearbook Production (9-12)</a:t>
            </a:r>
            <a:endParaRPr b="1" sz="1600"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/>
              <a:t>Yearbook Editorial Leadership (10-12)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/>
              <a:t>Photojournalism For Publication (10-12)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9900"/>
                </a:solidFill>
              </a:rPr>
              <a:t>Newspaper Writing (9-12)</a:t>
            </a:r>
            <a:endParaRPr b="1" sz="1600"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/>
              <a:t>Newspaper Editorial Leadership (10-12)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1600">
                <a:solidFill>
                  <a:srgbClr val="FF9900"/>
                </a:solidFill>
              </a:rPr>
              <a:t>Online Journalism and Social Media (9-12)</a:t>
            </a:r>
            <a:endParaRPr b="1" sz="1600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265500" y="-574526"/>
            <a:ext cx="4045200" cy="155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GNN/GET</a:t>
            </a:r>
            <a:endParaRPr/>
          </a:p>
        </p:txBody>
      </p:sp>
      <p:sp>
        <p:nvSpPr>
          <p:cNvPr id="75" name="Google Shape;75;p16"/>
          <p:cNvSpPr txBox="1"/>
          <p:nvPr>
            <p:ph type="title"/>
          </p:nvPr>
        </p:nvSpPr>
        <p:spPr>
          <a:xfrm>
            <a:off x="4731300" y="2966024"/>
            <a:ext cx="4045200" cy="155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YEARBOOK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498" y="977375"/>
            <a:ext cx="3809351" cy="233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4024" y="3116950"/>
            <a:ext cx="2886676" cy="177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4025" y="152400"/>
            <a:ext cx="2075755" cy="266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47005" y="152400"/>
            <a:ext cx="1916081" cy="266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60500" y="1189500"/>
            <a:ext cx="171450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2196" y="133400"/>
            <a:ext cx="2497001" cy="3329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638" y="234600"/>
            <a:ext cx="8848724" cy="111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749" y="1354250"/>
            <a:ext cx="2739624" cy="191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006" y="2796600"/>
            <a:ext cx="2864942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56788" y="1814150"/>
            <a:ext cx="2497013" cy="332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93948" y="1354250"/>
            <a:ext cx="2047802" cy="297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PLTW-Project Lead the Way</a:t>
            </a:r>
            <a:endParaRPr/>
          </a:p>
        </p:txBody>
      </p:sp>
      <p:sp>
        <p:nvSpPr>
          <p:cNvPr id="96" name="Google Shape;96;p18"/>
          <p:cNvSpPr txBox="1"/>
          <p:nvPr>
            <p:ph idx="1" type="subTitle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Mr. Steve Beauchamp</a:t>
            </a:r>
            <a:endParaRPr/>
          </a:p>
        </p:txBody>
      </p:sp>
      <p:sp>
        <p:nvSpPr>
          <p:cNvPr id="97" name="Google Shape;97;p18"/>
          <p:cNvSpPr txBox="1"/>
          <p:nvPr>
            <p:ph idx="2" type="body"/>
          </p:nvPr>
        </p:nvSpPr>
        <p:spPr>
          <a:xfrm>
            <a:off x="4765600" y="724200"/>
            <a:ext cx="4131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Principles of Engineering (PLTW)*+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Introduction to Engineering Design (PLTW)*+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Digital Electronics (PLTW) *+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Civil Engineering and Architecture (PLTW)*+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Engineering Design and Development (PLTW) *+</a:t>
            </a:r>
            <a:br>
              <a:rPr lang="en" sz="1400"/>
            </a:br>
            <a:br>
              <a:rPr lang="en" sz="1400"/>
            </a:br>
            <a:r>
              <a:rPr lang="en" sz="1400"/>
              <a:t>Computer Science Principles *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Construction Technology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200"/>
              <a:t>* Full Year Course</a:t>
            </a:r>
            <a:br>
              <a:rPr lang="en" sz="1200"/>
            </a:br>
            <a:r>
              <a:rPr lang="en" sz="1200"/>
              <a:t>+ Math Requirement</a:t>
            </a:r>
            <a:br>
              <a:rPr lang="en" sz="1200"/>
            </a:br>
            <a:r>
              <a:rPr b="1" lang="en" sz="1200">
                <a:solidFill>
                  <a:srgbClr val="FF9900"/>
                </a:solidFill>
              </a:rPr>
              <a:t>- All courses 9-12</a:t>
            </a:r>
            <a:endParaRPr b="1" sz="1200">
              <a:solidFill>
                <a:srgbClr val="FF9900"/>
              </a:solidFill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7113" y="3333000"/>
            <a:ext cx="2524125" cy="16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1100" y="1960875"/>
            <a:ext cx="2279025" cy="133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5225" y="3564324"/>
            <a:ext cx="2076123" cy="133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1025" y="0"/>
            <a:ext cx="6942376" cy="1898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9"/>
          <p:cNvSpPr txBox="1"/>
          <p:nvPr/>
        </p:nvSpPr>
        <p:spPr>
          <a:xfrm>
            <a:off x="3562900" y="1530400"/>
            <a:ext cx="4280400" cy="3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0000FF"/>
                </a:solidFill>
              </a:rPr>
              <a:t>Clayton Engineering and Computer Science</a:t>
            </a:r>
            <a:endParaRPr b="1" i="1">
              <a:solidFill>
                <a:srgbClr val="0000FF"/>
              </a:solidFill>
            </a:endParaRPr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28950" y="3357424"/>
            <a:ext cx="2076124" cy="155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01975" y="2006938"/>
            <a:ext cx="1809625" cy="1242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2050" y="2046450"/>
            <a:ext cx="3407425" cy="52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2050" y="2866050"/>
            <a:ext cx="1336250" cy="196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74726" y="2722265"/>
            <a:ext cx="1097800" cy="212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88171" y="3610396"/>
            <a:ext cx="1604562" cy="124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FACS</a:t>
            </a:r>
            <a:endParaRPr u="sng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Family </a:t>
            </a:r>
            <a:r>
              <a:rPr lang="en"/>
              <a:t>and</a:t>
            </a:r>
            <a:r>
              <a:rPr lang="en"/>
              <a:t> Consumer Sciences</a:t>
            </a:r>
            <a:endParaRPr/>
          </a:p>
        </p:txBody>
      </p:sp>
      <p:sp>
        <p:nvSpPr>
          <p:cNvPr id="118" name="Google Shape;118;p20"/>
          <p:cNvSpPr txBox="1"/>
          <p:nvPr>
            <p:ph idx="1" type="subTitle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Dr. Lauren Compton</a:t>
            </a:r>
            <a:endParaRPr/>
          </a:p>
        </p:txBody>
      </p:sp>
      <p:sp>
        <p:nvSpPr>
          <p:cNvPr id="119" name="Google Shape;119;p20"/>
          <p:cNvSpPr txBox="1"/>
          <p:nvPr>
            <p:ph idx="2" type="body"/>
          </p:nvPr>
        </p:nvSpPr>
        <p:spPr>
          <a:xfrm>
            <a:off x="4939500" y="724200"/>
            <a:ext cx="39882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Child Development 1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Fashion Design 1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Interior Design 1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Advanced Fashion and Interior Design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Culinary Arts 1 (ProStart Program)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Culinary Arts 2 (ProStart Program)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>
                <a:solidFill>
                  <a:srgbClr val="FFFF00"/>
                </a:solidFill>
              </a:rPr>
              <a:t>** All courses 9-12</a:t>
            </a:r>
            <a:endParaRPr sz="2000">
              <a:solidFill>
                <a:srgbClr val="FFFF00"/>
              </a:solidFill>
            </a:endParaRPr>
          </a:p>
        </p:txBody>
      </p:sp>
      <p:sp>
        <p:nvSpPr>
          <p:cNvPr id="120" name="Google Shape;120;p20"/>
          <p:cNvSpPr txBox="1"/>
          <p:nvPr/>
        </p:nvSpPr>
        <p:spPr>
          <a:xfrm>
            <a:off x="419100" y="4247275"/>
            <a:ext cx="3721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9900"/>
                </a:solidFill>
              </a:rPr>
              <a:t>Follow us on Instagram @facswithdrc </a:t>
            </a:r>
            <a:endParaRPr b="1" sz="1800">
              <a:solidFill>
                <a:srgbClr val="FF9900"/>
              </a:solidFill>
            </a:endParaRPr>
          </a:p>
        </p:txBody>
      </p:sp>
      <p:pic>
        <p:nvPicPr>
          <p:cNvPr descr="Image result for instagram png" id="121" name="Google Shape;12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1189" y="3532975"/>
            <a:ext cx="713808" cy="71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475" y="152400"/>
            <a:ext cx="2180825" cy="18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7813" y="152400"/>
            <a:ext cx="4838702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0125" y="2168100"/>
            <a:ext cx="3752449" cy="28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1"/>
          <p:cNvSpPr txBox="1"/>
          <p:nvPr/>
        </p:nvSpPr>
        <p:spPr>
          <a:xfrm>
            <a:off x="2173875" y="285750"/>
            <a:ext cx="1817100" cy="19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9900"/>
                </a:solidFill>
                <a:latin typeface="Proxima Nova"/>
                <a:ea typeface="Proxima Nova"/>
                <a:cs typeface="Proxima Nova"/>
                <a:sym typeface="Proxima Nova"/>
              </a:rPr>
              <a:t>Clayton High School Culinary Program was named an </a:t>
            </a:r>
            <a:r>
              <a:rPr b="1" lang="en" u="sng">
                <a:solidFill>
                  <a:srgbClr val="0000FF"/>
                </a:solidFill>
                <a:latin typeface="Proxima Nova"/>
                <a:ea typeface="Proxima Nova"/>
                <a:cs typeface="Proxima Nova"/>
                <a:sym typeface="Proxima Nova"/>
              </a:rPr>
              <a:t>Elite 50</a:t>
            </a:r>
            <a:r>
              <a:rPr b="1" lang="en">
                <a:solidFill>
                  <a:srgbClr val="FF9900"/>
                </a:solidFill>
                <a:latin typeface="Proxima Nova"/>
                <a:ea typeface="Proxima Nova"/>
                <a:cs typeface="Proxima Nova"/>
                <a:sym typeface="Proxima Nova"/>
              </a:rPr>
              <a:t> Member by Sullivan University for the 2017-2018 year!</a:t>
            </a:r>
            <a:endParaRPr b="1">
              <a:solidFill>
                <a:srgbClr val="FF99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0" name="Google Shape;130;p21"/>
          <p:cNvSpPr txBox="1"/>
          <p:nvPr/>
        </p:nvSpPr>
        <p:spPr>
          <a:xfrm>
            <a:off x="4007825" y="3352800"/>
            <a:ext cx="24945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FF"/>
                </a:solidFill>
              </a:rPr>
              <a:t>2nd Place</a:t>
            </a:r>
            <a:endParaRPr b="1" sz="2400">
              <a:solidFill>
                <a:srgbClr val="00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FF"/>
                </a:solidFill>
              </a:rPr>
              <a:t>2016 Missouri ProStart State Invitational </a:t>
            </a:r>
            <a:endParaRPr b="1" sz="24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